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84" r:id="rId2"/>
    <p:sldId id="256" r:id="rId3"/>
    <p:sldId id="257" r:id="rId4"/>
    <p:sldId id="258" r:id="rId5"/>
    <p:sldId id="260" r:id="rId6"/>
    <p:sldId id="259" r:id="rId7"/>
    <p:sldId id="262" r:id="rId8"/>
    <p:sldId id="261" r:id="rId9"/>
    <p:sldId id="263" r:id="rId10"/>
    <p:sldId id="264" r:id="rId11"/>
    <p:sldId id="265" r:id="rId12"/>
    <p:sldId id="266" r:id="rId13"/>
    <p:sldId id="278" r:id="rId14"/>
    <p:sldId id="267" r:id="rId15"/>
    <p:sldId id="273" r:id="rId16"/>
    <p:sldId id="274" r:id="rId17"/>
    <p:sldId id="276" r:id="rId18"/>
    <p:sldId id="277" r:id="rId19"/>
    <p:sldId id="268" r:id="rId20"/>
    <p:sldId id="269" r:id="rId21"/>
    <p:sldId id="270" r:id="rId22"/>
    <p:sldId id="271" r:id="rId23"/>
    <p:sldId id="279" r:id="rId24"/>
    <p:sldId id="272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652" autoAdjust="0"/>
  </p:normalViewPr>
  <p:slideViewPr>
    <p:cSldViewPr snapToGrid="0" snapToObjects="1">
      <p:cViewPr varScale="1">
        <p:scale>
          <a:sx n="111" d="100"/>
          <a:sy n="111" d="100"/>
        </p:scale>
        <p:origin x="-31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FF32B-60E7-854C-9802-20584F49DE05}" type="doc">
      <dgm:prSet loTypeId="urn:microsoft.com/office/officeart/2005/8/layout/v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B37E98-9FD7-A947-8A48-2FA572837A15}">
      <dgm:prSet phldrT="[Text]"/>
      <dgm:spPr/>
      <dgm:t>
        <a:bodyPr/>
        <a:lstStyle/>
        <a:p>
          <a:r>
            <a:rPr lang="en-US" dirty="0" smtClean="0"/>
            <a:t>Gather Evidence</a:t>
          </a:r>
          <a:endParaRPr lang="en-US" dirty="0"/>
        </a:p>
      </dgm:t>
    </dgm:pt>
    <dgm:pt modelId="{1E096311-8694-5244-B50A-F75F451FB5DA}" type="parTrans" cxnId="{9E66D7CF-D254-8345-A18B-DD84F63C78AB}">
      <dgm:prSet/>
      <dgm:spPr/>
      <dgm:t>
        <a:bodyPr/>
        <a:lstStyle/>
        <a:p>
          <a:endParaRPr lang="en-US"/>
        </a:p>
      </dgm:t>
    </dgm:pt>
    <dgm:pt modelId="{544F893C-D540-4B4D-A9B7-9CE117FF4879}" type="sibTrans" cxnId="{9E66D7CF-D254-8345-A18B-DD84F63C78AB}">
      <dgm:prSet/>
      <dgm:spPr/>
      <dgm:t>
        <a:bodyPr/>
        <a:lstStyle/>
        <a:p>
          <a:endParaRPr lang="en-US"/>
        </a:p>
      </dgm:t>
    </dgm:pt>
    <dgm:pt modelId="{F74C6C23-E9C8-1E4D-AA66-616F3CFF64EF}">
      <dgm:prSet phldrT="[Text]"/>
      <dgm:spPr/>
      <dgm:t>
        <a:bodyPr/>
        <a:lstStyle/>
        <a:p>
          <a:r>
            <a:rPr lang="en-US" dirty="0" smtClean="0"/>
            <a:t>Restore Production</a:t>
          </a:r>
          <a:endParaRPr lang="en-US" dirty="0"/>
        </a:p>
      </dgm:t>
    </dgm:pt>
    <dgm:pt modelId="{3092CF95-6E78-7840-9D10-0BFF1855927A}" type="parTrans" cxnId="{2C06FFFB-E9A1-664C-80BE-885AF7145B7C}">
      <dgm:prSet/>
      <dgm:spPr/>
      <dgm:t>
        <a:bodyPr/>
        <a:lstStyle/>
        <a:p>
          <a:endParaRPr lang="en-US"/>
        </a:p>
      </dgm:t>
    </dgm:pt>
    <dgm:pt modelId="{BA8FC0F5-8687-CD47-9463-48FF6E1DA4D0}" type="sibTrans" cxnId="{2C06FFFB-E9A1-664C-80BE-885AF7145B7C}">
      <dgm:prSet/>
      <dgm:spPr/>
      <dgm:t>
        <a:bodyPr/>
        <a:lstStyle/>
        <a:p>
          <a:endParaRPr lang="en-US"/>
        </a:p>
      </dgm:t>
    </dgm:pt>
    <dgm:pt modelId="{5E489758-9FBE-CF42-ACEF-880A6BDFEEC9}">
      <dgm:prSet phldrT="[Text]"/>
      <dgm:spPr/>
      <dgm:t>
        <a:bodyPr/>
        <a:lstStyle/>
        <a:p>
          <a:r>
            <a:rPr lang="en-US" dirty="0" smtClean="0"/>
            <a:t>Analyze Findings</a:t>
          </a:r>
          <a:endParaRPr lang="en-US" dirty="0"/>
        </a:p>
      </dgm:t>
    </dgm:pt>
    <dgm:pt modelId="{4D8C6B05-E90D-B944-A7EF-5E6D82ED652D}" type="parTrans" cxnId="{283F9B0B-4CAB-B148-8C57-53C68EAEA2DE}">
      <dgm:prSet/>
      <dgm:spPr/>
    </dgm:pt>
    <dgm:pt modelId="{54251BEC-4BAD-D74E-9CDD-240FD07E62A9}" type="sibTrans" cxnId="{283F9B0B-4CAB-B148-8C57-53C68EAEA2DE}">
      <dgm:prSet/>
      <dgm:spPr/>
      <dgm:t>
        <a:bodyPr/>
        <a:lstStyle/>
        <a:p>
          <a:endParaRPr lang="en-US"/>
        </a:p>
      </dgm:t>
    </dgm:pt>
    <dgm:pt modelId="{10F3F364-241B-2B46-8488-543E28259917}">
      <dgm:prSet phldrT="[Text]"/>
      <dgm:spPr/>
      <dgm:t>
        <a:bodyPr/>
        <a:lstStyle/>
        <a:p>
          <a:r>
            <a:rPr lang="en-US" dirty="0" smtClean="0"/>
            <a:t>Implement Solution</a:t>
          </a:r>
          <a:endParaRPr lang="en-US" dirty="0"/>
        </a:p>
      </dgm:t>
    </dgm:pt>
    <dgm:pt modelId="{C3233CE2-B79D-B040-87C6-8760F58EEF35}" type="parTrans" cxnId="{9156102C-BFF4-4F4C-8DE5-0B53F2AD922D}">
      <dgm:prSet/>
      <dgm:spPr/>
    </dgm:pt>
    <dgm:pt modelId="{2C87ED5A-B66D-FA41-975E-2DE63CD3A661}" type="sibTrans" cxnId="{9156102C-BFF4-4F4C-8DE5-0B53F2AD922D}">
      <dgm:prSet/>
      <dgm:spPr/>
      <dgm:t>
        <a:bodyPr/>
        <a:lstStyle/>
        <a:p>
          <a:endParaRPr lang="en-US"/>
        </a:p>
      </dgm:t>
    </dgm:pt>
    <dgm:pt modelId="{D6C52364-AF70-FF47-849E-F1AE954A1360}">
      <dgm:prSet phldrT="[Text]"/>
      <dgm:spPr/>
      <dgm:t>
        <a:bodyPr/>
        <a:lstStyle/>
        <a:p>
          <a:r>
            <a:rPr lang="en-US" dirty="0" smtClean="0"/>
            <a:t>Post-Mortem</a:t>
          </a:r>
          <a:endParaRPr lang="en-US" dirty="0"/>
        </a:p>
      </dgm:t>
    </dgm:pt>
    <dgm:pt modelId="{F06E6341-0437-A142-B99E-B4977E24BF22}" type="parTrans" cxnId="{8073EF5D-AF1D-294C-9DD8-FE715D445531}">
      <dgm:prSet/>
      <dgm:spPr/>
    </dgm:pt>
    <dgm:pt modelId="{0949FA5D-DAD3-CE43-B21C-83B820C2770A}" type="sibTrans" cxnId="{8073EF5D-AF1D-294C-9DD8-FE715D445531}">
      <dgm:prSet/>
      <dgm:spPr/>
    </dgm:pt>
    <dgm:pt modelId="{E061503F-C150-7349-9BEA-202EC155C3BE}" type="pres">
      <dgm:prSet presAssocID="{287FF32B-60E7-854C-9802-20584F49DE0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E3B0BD-23F8-7A44-8C70-0799B5C18548}" type="pres">
      <dgm:prSet presAssocID="{287FF32B-60E7-854C-9802-20584F49DE05}" presName="dummyMaxCanvas" presStyleCnt="0">
        <dgm:presLayoutVars/>
      </dgm:prSet>
      <dgm:spPr/>
    </dgm:pt>
    <dgm:pt modelId="{7DF0CC89-C52F-B943-889E-69D460A24419}" type="pres">
      <dgm:prSet presAssocID="{287FF32B-60E7-854C-9802-20584F49DE0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BDAEF-C088-574E-B1E4-3BA5EABA0ACF}" type="pres">
      <dgm:prSet presAssocID="{287FF32B-60E7-854C-9802-20584F49DE0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2107B-6295-9548-8842-A1F9C9D36B45}" type="pres">
      <dgm:prSet presAssocID="{287FF32B-60E7-854C-9802-20584F49DE0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4259E-7FC6-5F4C-8E67-16D682BC4322}" type="pres">
      <dgm:prSet presAssocID="{287FF32B-60E7-854C-9802-20584F49DE0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5F02B-DE4E-8345-943A-2CE7DB6A817E}" type="pres">
      <dgm:prSet presAssocID="{287FF32B-60E7-854C-9802-20584F49DE0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77272-0C64-6645-9BA8-A7554D04C795}" type="pres">
      <dgm:prSet presAssocID="{287FF32B-60E7-854C-9802-20584F49DE0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3354A0-D3A6-7940-AE65-93A30CBD0DCE}" type="pres">
      <dgm:prSet presAssocID="{287FF32B-60E7-854C-9802-20584F49DE0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457CE-AA23-F643-B94B-730CBC91E725}" type="pres">
      <dgm:prSet presAssocID="{287FF32B-60E7-854C-9802-20584F49DE0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234F-449D-FF44-9546-09A907775169}" type="pres">
      <dgm:prSet presAssocID="{287FF32B-60E7-854C-9802-20584F49DE0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86BEA-5A3F-0348-9EEC-89F515853B53}" type="pres">
      <dgm:prSet presAssocID="{287FF32B-60E7-854C-9802-20584F49DE0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E1001-E42F-9C4B-A682-3819D67AF6D4}" type="pres">
      <dgm:prSet presAssocID="{287FF32B-60E7-854C-9802-20584F49DE0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B9470-D638-C746-8764-0D522FC9A495}" type="pres">
      <dgm:prSet presAssocID="{287FF32B-60E7-854C-9802-20584F49DE0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D2021-111C-2A4A-A722-0AA1625221E6}" type="pres">
      <dgm:prSet presAssocID="{287FF32B-60E7-854C-9802-20584F49DE0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4CFCC-E030-BA4E-9CD8-B956DFE39348}" type="pres">
      <dgm:prSet presAssocID="{287FF32B-60E7-854C-9802-20584F49DE0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139AE1-9ED9-7945-B754-4FCCA93A3520}" type="presOf" srcId="{F74C6C23-E9C8-1E4D-AA66-616F3CFF64EF}" destId="{80ABDAEF-C088-574E-B1E4-3BA5EABA0ACF}" srcOrd="0" destOrd="0" presId="urn:microsoft.com/office/officeart/2005/8/layout/vProcess5"/>
    <dgm:cxn modelId="{9E66D7CF-D254-8345-A18B-DD84F63C78AB}" srcId="{287FF32B-60E7-854C-9802-20584F49DE05}" destId="{1EB37E98-9FD7-A947-8A48-2FA572837A15}" srcOrd="0" destOrd="0" parTransId="{1E096311-8694-5244-B50A-F75F451FB5DA}" sibTransId="{544F893C-D540-4B4D-A9B7-9CE117FF4879}"/>
    <dgm:cxn modelId="{75BC317C-6419-0646-A485-5FC657D3E36A}" type="presOf" srcId="{1EB37E98-9FD7-A947-8A48-2FA572837A15}" destId="{7DF0CC89-C52F-B943-889E-69D460A24419}" srcOrd="0" destOrd="0" presId="urn:microsoft.com/office/officeart/2005/8/layout/vProcess5"/>
    <dgm:cxn modelId="{9156102C-BFF4-4F4C-8DE5-0B53F2AD922D}" srcId="{287FF32B-60E7-854C-9802-20584F49DE05}" destId="{10F3F364-241B-2B46-8488-543E28259917}" srcOrd="3" destOrd="0" parTransId="{C3233CE2-B79D-B040-87C6-8760F58EEF35}" sibTransId="{2C87ED5A-B66D-FA41-975E-2DE63CD3A661}"/>
    <dgm:cxn modelId="{25197C66-3C63-C74A-A962-33ED36DE3773}" type="presOf" srcId="{10F3F364-241B-2B46-8488-543E28259917}" destId="{0BDD2021-111C-2A4A-A722-0AA1625221E6}" srcOrd="1" destOrd="0" presId="urn:microsoft.com/office/officeart/2005/8/layout/vProcess5"/>
    <dgm:cxn modelId="{13D04A0A-FC3B-9B48-B4A0-4538C1BA5DA6}" type="presOf" srcId="{544F893C-D540-4B4D-A9B7-9CE117FF4879}" destId="{4CD77272-0C64-6645-9BA8-A7554D04C795}" srcOrd="0" destOrd="0" presId="urn:microsoft.com/office/officeart/2005/8/layout/vProcess5"/>
    <dgm:cxn modelId="{FBA4607A-07B1-DF45-8422-2AC6BAA04032}" type="presOf" srcId="{54251BEC-4BAD-D74E-9CDD-240FD07E62A9}" destId="{CC5457CE-AA23-F643-B94B-730CBC91E725}" srcOrd="0" destOrd="0" presId="urn:microsoft.com/office/officeart/2005/8/layout/vProcess5"/>
    <dgm:cxn modelId="{83E13F32-547D-B54F-9470-70F61D8795B3}" type="presOf" srcId="{F74C6C23-E9C8-1E4D-AA66-616F3CFF64EF}" destId="{BABE1001-E42F-9C4B-A682-3819D67AF6D4}" srcOrd="1" destOrd="0" presId="urn:microsoft.com/office/officeart/2005/8/layout/vProcess5"/>
    <dgm:cxn modelId="{8E799F87-3E2D-354D-B921-F7B2F20AA663}" type="presOf" srcId="{1EB37E98-9FD7-A947-8A48-2FA572837A15}" destId="{60B86BEA-5A3F-0348-9EEC-89F515853B53}" srcOrd="1" destOrd="0" presId="urn:microsoft.com/office/officeart/2005/8/layout/vProcess5"/>
    <dgm:cxn modelId="{8073EF5D-AF1D-294C-9DD8-FE715D445531}" srcId="{287FF32B-60E7-854C-9802-20584F49DE05}" destId="{D6C52364-AF70-FF47-849E-F1AE954A1360}" srcOrd="4" destOrd="0" parTransId="{F06E6341-0437-A142-B99E-B4977E24BF22}" sibTransId="{0949FA5D-DAD3-CE43-B21C-83B820C2770A}"/>
    <dgm:cxn modelId="{DA653ED6-7D65-8E41-87F5-1AE52A8236FF}" type="presOf" srcId="{5E489758-9FBE-CF42-ACEF-880A6BDFEEC9}" destId="{B1AB9470-D638-C746-8764-0D522FC9A495}" srcOrd="1" destOrd="0" presId="urn:microsoft.com/office/officeart/2005/8/layout/vProcess5"/>
    <dgm:cxn modelId="{2C06FFFB-E9A1-664C-80BE-885AF7145B7C}" srcId="{287FF32B-60E7-854C-9802-20584F49DE05}" destId="{F74C6C23-E9C8-1E4D-AA66-616F3CFF64EF}" srcOrd="1" destOrd="0" parTransId="{3092CF95-6E78-7840-9D10-0BFF1855927A}" sibTransId="{BA8FC0F5-8687-CD47-9463-48FF6E1DA4D0}"/>
    <dgm:cxn modelId="{77B2C79D-DB8C-BB44-B3BA-B24947FDA5D2}" type="presOf" srcId="{5E489758-9FBE-CF42-ACEF-880A6BDFEEC9}" destId="{8642107B-6295-9548-8842-A1F9C9D36B45}" srcOrd="0" destOrd="0" presId="urn:microsoft.com/office/officeart/2005/8/layout/vProcess5"/>
    <dgm:cxn modelId="{726A2709-E450-404B-83E3-DA5F4C061840}" type="presOf" srcId="{287FF32B-60E7-854C-9802-20584F49DE05}" destId="{E061503F-C150-7349-9BEA-202EC155C3BE}" srcOrd="0" destOrd="0" presId="urn:microsoft.com/office/officeart/2005/8/layout/vProcess5"/>
    <dgm:cxn modelId="{72C813A8-F8C9-1944-A432-1FFA36D84F71}" type="presOf" srcId="{D6C52364-AF70-FF47-849E-F1AE954A1360}" destId="{B5B5F02B-DE4E-8345-943A-2CE7DB6A817E}" srcOrd="0" destOrd="0" presId="urn:microsoft.com/office/officeart/2005/8/layout/vProcess5"/>
    <dgm:cxn modelId="{C4FB1F0C-A127-F54A-8BD0-229C6ACAE09A}" type="presOf" srcId="{2C87ED5A-B66D-FA41-975E-2DE63CD3A661}" destId="{68BE234F-449D-FF44-9546-09A907775169}" srcOrd="0" destOrd="0" presId="urn:microsoft.com/office/officeart/2005/8/layout/vProcess5"/>
    <dgm:cxn modelId="{4C38CE4F-B63C-A04B-BF99-A1E85B504C68}" type="presOf" srcId="{10F3F364-241B-2B46-8488-543E28259917}" destId="{7BC4259E-7FC6-5F4C-8E67-16D682BC4322}" srcOrd="0" destOrd="0" presId="urn:microsoft.com/office/officeart/2005/8/layout/vProcess5"/>
    <dgm:cxn modelId="{0AE5C813-0B22-6F4B-BA89-B8B9C877F88E}" type="presOf" srcId="{BA8FC0F5-8687-CD47-9463-48FF6E1DA4D0}" destId="{6E3354A0-D3A6-7940-AE65-93A30CBD0DCE}" srcOrd="0" destOrd="0" presId="urn:microsoft.com/office/officeart/2005/8/layout/vProcess5"/>
    <dgm:cxn modelId="{9E3589EA-1291-0F49-80BD-1F62B64237D1}" type="presOf" srcId="{D6C52364-AF70-FF47-849E-F1AE954A1360}" destId="{FA14CFCC-E030-BA4E-9CD8-B956DFE39348}" srcOrd="1" destOrd="0" presId="urn:microsoft.com/office/officeart/2005/8/layout/vProcess5"/>
    <dgm:cxn modelId="{283F9B0B-4CAB-B148-8C57-53C68EAEA2DE}" srcId="{287FF32B-60E7-854C-9802-20584F49DE05}" destId="{5E489758-9FBE-CF42-ACEF-880A6BDFEEC9}" srcOrd="2" destOrd="0" parTransId="{4D8C6B05-E90D-B944-A7EF-5E6D82ED652D}" sibTransId="{54251BEC-4BAD-D74E-9CDD-240FD07E62A9}"/>
    <dgm:cxn modelId="{C2B57EED-FEA9-6440-B6AE-C45984AF6FEE}" type="presParOf" srcId="{E061503F-C150-7349-9BEA-202EC155C3BE}" destId="{CEE3B0BD-23F8-7A44-8C70-0799B5C18548}" srcOrd="0" destOrd="0" presId="urn:microsoft.com/office/officeart/2005/8/layout/vProcess5"/>
    <dgm:cxn modelId="{DA173D4B-FC08-4740-B587-956ADE05CFF8}" type="presParOf" srcId="{E061503F-C150-7349-9BEA-202EC155C3BE}" destId="{7DF0CC89-C52F-B943-889E-69D460A24419}" srcOrd="1" destOrd="0" presId="urn:microsoft.com/office/officeart/2005/8/layout/vProcess5"/>
    <dgm:cxn modelId="{92E44CD4-2040-8444-ACA4-5F5909C8C2F9}" type="presParOf" srcId="{E061503F-C150-7349-9BEA-202EC155C3BE}" destId="{80ABDAEF-C088-574E-B1E4-3BA5EABA0ACF}" srcOrd="2" destOrd="0" presId="urn:microsoft.com/office/officeart/2005/8/layout/vProcess5"/>
    <dgm:cxn modelId="{E0A22F90-10A4-D24B-910C-CCCD79BE5A35}" type="presParOf" srcId="{E061503F-C150-7349-9BEA-202EC155C3BE}" destId="{8642107B-6295-9548-8842-A1F9C9D36B45}" srcOrd="3" destOrd="0" presId="urn:microsoft.com/office/officeart/2005/8/layout/vProcess5"/>
    <dgm:cxn modelId="{54A39EC2-7289-B64F-A284-984DCBDDF10A}" type="presParOf" srcId="{E061503F-C150-7349-9BEA-202EC155C3BE}" destId="{7BC4259E-7FC6-5F4C-8E67-16D682BC4322}" srcOrd="4" destOrd="0" presId="urn:microsoft.com/office/officeart/2005/8/layout/vProcess5"/>
    <dgm:cxn modelId="{8CEE5418-8913-C943-BA4B-377652837DE0}" type="presParOf" srcId="{E061503F-C150-7349-9BEA-202EC155C3BE}" destId="{B5B5F02B-DE4E-8345-943A-2CE7DB6A817E}" srcOrd="5" destOrd="0" presId="urn:microsoft.com/office/officeart/2005/8/layout/vProcess5"/>
    <dgm:cxn modelId="{1DD91186-B51B-CF4E-8FB4-C72E236632BE}" type="presParOf" srcId="{E061503F-C150-7349-9BEA-202EC155C3BE}" destId="{4CD77272-0C64-6645-9BA8-A7554D04C795}" srcOrd="6" destOrd="0" presId="urn:microsoft.com/office/officeart/2005/8/layout/vProcess5"/>
    <dgm:cxn modelId="{43B8DD25-2B80-794D-ACD9-D119DE17083C}" type="presParOf" srcId="{E061503F-C150-7349-9BEA-202EC155C3BE}" destId="{6E3354A0-D3A6-7940-AE65-93A30CBD0DCE}" srcOrd="7" destOrd="0" presId="urn:microsoft.com/office/officeart/2005/8/layout/vProcess5"/>
    <dgm:cxn modelId="{085CABC2-FB13-7344-BDE9-49F08F85E202}" type="presParOf" srcId="{E061503F-C150-7349-9BEA-202EC155C3BE}" destId="{CC5457CE-AA23-F643-B94B-730CBC91E725}" srcOrd="8" destOrd="0" presId="urn:microsoft.com/office/officeart/2005/8/layout/vProcess5"/>
    <dgm:cxn modelId="{BA1AB782-14D2-994F-B74F-EA95C5FC9BCE}" type="presParOf" srcId="{E061503F-C150-7349-9BEA-202EC155C3BE}" destId="{68BE234F-449D-FF44-9546-09A907775169}" srcOrd="9" destOrd="0" presId="urn:microsoft.com/office/officeart/2005/8/layout/vProcess5"/>
    <dgm:cxn modelId="{4BE2429B-AC04-A84F-A4F9-CE866F0C70FF}" type="presParOf" srcId="{E061503F-C150-7349-9BEA-202EC155C3BE}" destId="{60B86BEA-5A3F-0348-9EEC-89F515853B53}" srcOrd="10" destOrd="0" presId="urn:microsoft.com/office/officeart/2005/8/layout/vProcess5"/>
    <dgm:cxn modelId="{749581DC-A042-1A4A-A860-E0ECFDA31305}" type="presParOf" srcId="{E061503F-C150-7349-9BEA-202EC155C3BE}" destId="{BABE1001-E42F-9C4B-A682-3819D67AF6D4}" srcOrd="11" destOrd="0" presId="urn:microsoft.com/office/officeart/2005/8/layout/vProcess5"/>
    <dgm:cxn modelId="{F2682D8A-DFE7-4E46-89B9-ED7BA4685DE5}" type="presParOf" srcId="{E061503F-C150-7349-9BEA-202EC155C3BE}" destId="{B1AB9470-D638-C746-8764-0D522FC9A495}" srcOrd="12" destOrd="0" presId="urn:microsoft.com/office/officeart/2005/8/layout/vProcess5"/>
    <dgm:cxn modelId="{2DE837E0-A7F2-F142-A684-91BE6EF4782A}" type="presParOf" srcId="{E061503F-C150-7349-9BEA-202EC155C3BE}" destId="{0BDD2021-111C-2A4A-A722-0AA1625221E6}" srcOrd="13" destOrd="0" presId="urn:microsoft.com/office/officeart/2005/8/layout/vProcess5"/>
    <dgm:cxn modelId="{685D1E03-2043-1C48-8166-80C5A30D19D8}" type="presParOf" srcId="{E061503F-C150-7349-9BEA-202EC155C3BE}" destId="{FA14CFCC-E030-BA4E-9CD8-B956DFE3934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CC89-C52F-B943-889E-69D460A24419}">
      <dsp:nvSpPr>
        <dsp:cNvPr id="0" name=""/>
        <dsp:cNvSpPr/>
      </dsp:nvSpPr>
      <dsp:spPr>
        <a:xfrm>
          <a:off x="0" y="0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Gather Evidence</a:t>
          </a:r>
          <a:endParaRPr lang="en-US" sz="3000" kern="1200" dirty="0"/>
        </a:p>
      </dsp:txBody>
      <dsp:txXfrm>
        <a:off x="20404" y="20404"/>
        <a:ext cx="4799446" cy="655850"/>
      </dsp:txXfrm>
    </dsp:sp>
    <dsp:sp modelId="{80ABDAEF-C088-574E-B1E4-3BA5EABA0ACF}">
      <dsp:nvSpPr>
        <dsp:cNvPr id="0" name=""/>
        <dsp:cNvSpPr/>
      </dsp:nvSpPr>
      <dsp:spPr>
        <a:xfrm>
          <a:off x="420624" y="79341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Restore Production</a:t>
          </a:r>
          <a:endParaRPr lang="en-US" sz="3000" kern="1200" dirty="0"/>
        </a:p>
      </dsp:txBody>
      <dsp:txXfrm>
        <a:off x="441028" y="813820"/>
        <a:ext cx="4718443" cy="655850"/>
      </dsp:txXfrm>
    </dsp:sp>
    <dsp:sp modelId="{8642107B-6295-9548-8842-A1F9C9D36B45}">
      <dsp:nvSpPr>
        <dsp:cNvPr id="0" name=""/>
        <dsp:cNvSpPr/>
      </dsp:nvSpPr>
      <dsp:spPr>
        <a:xfrm>
          <a:off x="841247" y="1586833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Analyze Findings</a:t>
          </a:r>
          <a:endParaRPr lang="en-US" sz="3000" kern="1200" dirty="0"/>
        </a:p>
      </dsp:txBody>
      <dsp:txXfrm>
        <a:off x="861651" y="1607237"/>
        <a:ext cx="4718443" cy="655850"/>
      </dsp:txXfrm>
    </dsp:sp>
    <dsp:sp modelId="{7BC4259E-7FC6-5F4C-8E67-16D682BC4322}">
      <dsp:nvSpPr>
        <dsp:cNvPr id="0" name=""/>
        <dsp:cNvSpPr/>
      </dsp:nvSpPr>
      <dsp:spPr>
        <a:xfrm>
          <a:off x="1261871" y="2380249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Implement Solution</a:t>
          </a:r>
          <a:endParaRPr lang="en-US" sz="3000" kern="1200" dirty="0"/>
        </a:p>
      </dsp:txBody>
      <dsp:txXfrm>
        <a:off x="1282275" y="2400653"/>
        <a:ext cx="4718443" cy="655850"/>
      </dsp:txXfrm>
    </dsp:sp>
    <dsp:sp modelId="{B5B5F02B-DE4E-8345-943A-2CE7DB6A817E}">
      <dsp:nvSpPr>
        <dsp:cNvPr id="0" name=""/>
        <dsp:cNvSpPr/>
      </dsp:nvSpPr>
      <dsp:spPr>
        <a:xfrm>
          <a:off x="1682495" y="317366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Post-Mortem</a:t>
          </a:r>
          <a:endParaRPr lang="en-US" sz="3000" kern="1200" dirty="0"/>
        </a:p>
      </dsp:txBody>
      <dsp:txXfrm>
        <a:off x="1702899" y="3194070"/>
        <a:ext cx="4718443" cy="655850"/>
      </dsp:txXfrm>
    </dsp:sp>
    <dsp:sp modelId="{4CD77272-0C64-6645-9BA8-A7554D04C795}">
      <dsp:nvSpPr>
        <dsp:cNvPr id="0" name=""/>
        <dsp:cNvSpPr/>
      </dsp:nvSpPr>
      <dsp:spPr>
        <a:xfrm>
          <a:off x="5179875" y="50894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281761" y="508947"/>
        <a:ext cx="249056" cy="340753"/>
      </dsp:txXfrm>
    </dsp:sp>
    <dsp:sp modelId="{6E3354A0-D3A6-7940-AE65-93A30CBD0DCE}">
      <dsp:nvSpPr>
        <dsp:cNvPr id="0" name=""/>
        <dsp:cNvSpPr/>
      </dsp:nvSpPr>
      <dsp:spPr>
        <a:xfrm>
          <a:off x="5600499" y="1302364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702385" y="1302364"/>
        <a:ext cx="249056" cy="340753"/>
      </dsp:txXfrm>
    </dsp:sp>
    <dsp:sp modelId="{CC5457CE-AA23-F643-B94B-730CBC91E725}">
      <dsp:nvSpPr>
        <dsp:cNvPr id="0" name=""/>
        <dsp:cNvSpPr/>
      </dsp:nvSpPr>
      <dsp:spPr>
        <a:xfrm>
          <a:off x="6021123" y="2084170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123009" y="2084170"/>
        <a:ext cx="249056" cy="340753"/>
      </dsp:txXfrm>
    </dsp:sp>
    <dsp:sp modelId="{68BE234F-449D-FF44-9546-09A907775169}">
      <dsp:nvSpPr>
        <dsp:cNvPr id="0" name=""/>
        <dsp:cNvSpPr/>
      </dsp:nvSpPr>
      <dsp:spPr>
        <a:xfrm>
          <a:off x="6441747" y="288532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543633" y="2885327"/>
        <a:ext cx="249056" cy="340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8AA7A-5449-2F4D-A3F7-5838B690F134}" type="datetimeFigureOut">
              <a:rPr lang="en-US" smtClean="0"/>
              <a:t>2/16/13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9DC-1E29-DC45-A138-164C35BD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source: CSI Las Vegas (http://</a:t>
            </a:r>
            <a:r>
              <a:rPr lang="en-US" dirty="0" err="1" smtClean="0"/>
              <a:t>flowtv.org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-content/uploads/2007/11/csi3.jpg)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animate list. Follow through</a:t>
            </a:r>
            <a:r>
              <a:rPr lang="en-US" baseline="0" dirty="0" smtClean="0"/>
              <a:t> on evidence in the form of discussion (who used…? What did you find?) – don’t discount useful alternative theories!</a:t>
            </a:r>
          </a:p>
          <a:p>
            <a:endParaRPr lang="en-US" dirty="0" smtClean="0"/>
          </a:p>
          <a:p>
            <a:r>
              <a:rPr lang="en-US" dirty="0" smtClean="0"/>
              <a:t>Forensic</a:t>
            </a:r>
            <a:r>
              <a:rPr lang="en-US" baseline="0" dirty="0" smtClean="0"/>
              <a:t> analysis: read through stack trace. Identify likely culprit. Bonus points to whomever yells “pathological regex” first.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Heap dump actually</a:t>
            </a:r>
            <a:r>
              <a:rPr lang="en-US" baseline="0" dirty="0" smtClean="0"/>
              <a:t> has useful data (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capacity, size and load factor) but it’s not likely anyone will notice that.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Forensics: </a:t>
            </a:r>
            <a:r>
              <a:rPr lang="en-US" baseline="0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clearly shows GC storm. Stack trace to figure out the where, and common sense to figure out the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Forensics: Analyzing the heap dump will clearly evidence an abundance of suspiciously-large strings; drilling into a couple of these will let us see that the strings kept in the heap are in fact full-blown HTML responses.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to whomever recognizes the substring scenario without looking at the code (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 employees don’t count </a:t>
            </a:r>
            <a:r>
              <a:rPr lang="en-US" baseline="0" dirty="0" smtClean="0">
                <a:sym typeface="Wingdings"/>
              </a:rPr>
              <a:t>)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www.about-larnaca.info</a:t>
            </a:r>
            <a:r>
              <a:rPr lang="en-US" dirty="0" smtClean="0"/>
              <a:t>/2012/06/thief-is-caught-red-handed-in-</a:t>
            </a:r>
            <a:r>
              <a:rPr lang="en-US" dirty="0" err="1" smtClean="0"/>
              <a:t>kiti.html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Invite</a:t>
            </a:r>
            <a:r>
              <a:rPr lang="en-US" baseline="0" dirty="0" smtClean="0"/>
              <a:t> discussion. Ask audience to point out different data that is (a) useful and (b) readily accessible. Limit to 3 minutes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http://lets-</a:t>
            </a:r>
            <a:r>
              <a:rPr lang="en-US" baseline="0" dirty="0" err="1" smtClean="0"/>
              <a:t>rap.com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-content/uploads/2011/05/house-md-d-house-md-1048019_1152_864.jpg (copyright Fox)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Expound a bit on</a:t>
            </a:r>
            <a:r>
              <a:rPr lang="en-US" baseline="0" dirty="0" smtClean="0"/>
              <a:t> anything that hasn’t been raised in the earlier discussion. Limit to 2 minutes, less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“Al</a:t>
            </a:r>
            <a:r>
              <a:rPr lang="en-US" baseline="0" dirty="0" smtClean="0"/>
              <a:t>l this and more” sales pitch. Mention the profiler.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pathological</a:t>
            </a:r>
            <a:r>
              <a:rPr lang="en-US" baseline="0" dirty="0" smtClean="0"/>
              <a:t> regular expression in a service (http://</a:t>
            </a:r>
            <a:r>
              <a:rPr lang="en-US" baseline="0" dirty="0" err="1" smtClean="0"/>
              <a:t>swtch.com</a:t>
            </a:r>
            <a:r>
              <a:rPr lang="en-US" baseline="0" dirty="0" smtClean="0"/>
              <a:t>/~</a:t>
            </a:r>
            <a:r>
              <a:rPr lang="en-US" baseline="0" dirty="0" err="1" smtClean="0"/>
              <a:t>rsc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regexp</a:t>
            </a:r>
            <a:r>
              <a:rPr lang="en-US" baseline="0" dirty="0" smtClean="0"/>
              <a:t>/regexp1.html).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very high single-core CPU utilization. Little or no GC activity. Possible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 if left long enough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stack trace will exhibit</a:t>
            </a:r>
            <a:r>
              <a:rPr lang="en-US" baseline="0" dirty="0" smtClean="0"/>
              <a:t> very deep, repetitive call stack to </a:t>
            </a:r>
            <a:r>
              <a:rPr lang="en-US" baseline="0" dirty="0" err="1" smtClean="0"/>
              <a:t>java.util</a:t>
            </a:r>
            <a:r>
              <a:rPr lang="en-US" baseline="0" dirty="0" smtClean="0"/>
              <a:t>.* classes. Package and class names will indicate a regex issue.</a:t>
            </a:r>
          </a:p>
          <a:p>
            <a:r>
              <a:rPr lang="en-US" baseline="0" dirty="0" smtClean="0"/>
              <a:t>Bonus points to whomever recognizes the pathological regex scenario without looking at the code, beyond the “problematic Regex” axiom.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depends on the details, in some cases the offensive input can be deleted or routed to a dead letter queue. In this case, none – this has to be resolved at the algorithmic level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blog.rogersbroadcasting.com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billhart</a:t>
            </a:r>
            <a:r>
              <a:rPr lang="en-US" baseline="0" dirty="0" smtClean="0"/>
              <a:t>/2010/01/19/tuesday-january-19th-2010-dialing-miscue-avatar-can-kill-you-look-where-kellie-flew/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GC storm as a result</a:t>
            </a:r>
            <a:r>
              <a:rPr lang="en-US" baseline="0" dirty="0" smtClean="0"/>
              <a:t> of exponentially-growing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. </a:t>
            </a:r>
            <a:r>
              <a:rPr lang="en-US" baseline="0" dirty="0" smtClean="0"/>
              <a:t>Adding small elements to a </a:t>
            </a:r>
            <a:r>
              <a:rPr lang="en-US" baseline="0" dirty="0" err="1" smtClean="0"/>
              <a:t>java.collection.HashSet</a:t>
            </a:r>
            <a:r>
              <a:rPr lang="en-US" baseline="0" dirty="0" smtClean="0"/>
              <a:t> (or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) </a:t>
            </a:r>
            <a:r>
              <a:rPr lang="en-US" baseline="0" dirty="0" smtClean="0"/>
              <a:t>rapidly without specifying an appropriate capacity is a recipe for disaster.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~100% single-core CPU utilization. Very high GC activity – </a:t>
            </a:r>
            <a:r>
              <a:rPr lang="en-US" baseline="0" dirty="0" err="1" smtClean="0"/>
              <a:t>eden</a:t>
            </a:r>
            <a:r>
              <a:rPr lang="en-US" baseline="0" dirty="0" smtClean="0"/>
              <a:t> generation fills up rapidly, overflowing to old gen with FGCs in increasing frequency. Eventual </a:t>
            </a:r>
            <a:r>
              <a:rPr lang="en-US" baseline="0" dirty="0" err="1" smtClean="0"/>
              <a:t>OutOfMemoryException</a:t>
            </a:r>
            <a:r>
              <a:rPr lang="en-US" baseline="0" dirty="0" smtClean="0"/>
              <a:t>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or tracking the graphs in </a:t>
            </a:r>
            <a:r>
              <a:rPr lang="en-US" baseline="0" dirty="0" err="1" smtClean="0"/>
              <a:t>VisualVM</a:t>
            </a:r>
            <a:r>
              <a:rPr lang="en-US" baseline="0" dirty="0" smtClean="0"/>
              <a:t> clearly exhibit high GC pressure and inability to clear up enough RAM on each GC cycle. </a:t>
            </a:r>
            <a:r>
              <a:rPr lang="en-US" dirty="0" smtClean="0"/>
              <a:t>Stack </a:t>
            </a:r>
            <a:r>
              <a:rPr lang="en-US" dirty="0" smtClean="0"/>
              <a:t>trace is hit-or</a:t>
            </a:r>
            <a:r>
              <a:rPr lang="en-US" baseline="0" dirty="0" smtClean="0"/>
              <a:t>-miss (</a:t>
            </a:r>
            <a:r>
              <a:rPr lang="en-US" dirty="0" smtClean="0"/>
              <a:t>may </a:t>
            </a:r>
            <a:r>
              <a:rPr lang="en-US" dirty="0" smtClean="0"/>
              <a:t>exhibit</a:t>
            </a:r>
            <a:r>
              <a:rPr lang="en-US" baseline="0" dirty="0" smtClean="0"/>
              <a:t> a thread very clearly working on </a:t>
            </a:r>
            <a:r>
              <a:rPr lang="en-US" baseline="0" dirty="0" err="1" smtClean="0"/>
              <a:t>HashMap.resize</a:t>
            </a:r>
            <a:r>
              <a:rPr lang="en-US" baseline="0" dirty="0" smtClean="0"/>
              <a:t>, but as likely to point at code generating the strings added to the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). </a:t>
            </a:r>
            <a:r>
              <a:rPr lang="en-US" baseline="0" dirty="0" smtClean="0"/>
              <a:t>Heap dump will </a:t>
            </a:r>
            <a:r>
              <a:rPr lang="en-US" baseline="0" dirty="0" smtClean="0"/>
              <a:t>likely </a:t>
            </a:r>
            <a:r>
              <a:rPr lang="en-US" baseline="0" dirty="0" smtClean="0"/>
              <a:t>exhibit a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 </a:t>
            </a:r>
            <a:r>
              <a:rPr lang="en-US" baseline="0" dirty="0" smtClean="0"/>
              <a:t>with very high load factor and an appropriately high count of items in the map.</a:t>
            </a:r>
          </a:p>
          <a:p>
            <a:r>
              <a:rPr lang="en-US" baseline="0" dirty="0" smtClean="0"/>
              <a:t>Bonus points to whomever recognizes the exponential expansion scenario without looking at the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are useless because OOME fires way too late, if at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pathogenomics.bham.ac.uk</a:t>
            </a:r>
            <a:r>
              <a:rPr lang="en-US" baseline="0" dirty="0" smtClean="0"/>
              <a:t>/blog/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-content/uploads/You-Cant-Handle-the-</a:t>
            </a:r>
            <a:r>
              <a:rPr lang="en-US" baseline="0" dirty="0" err="1" smtClean="0"/>
              <a:t>Truth.jpg</a:t>
            </a:r>
            <a:r>
              <a:rPr lang="en-US" baseline="0" dirty="0" smtClean="0"/>
              <a:t> (A Few Good Men)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Memory</a:t>
            </a:r>
            <a:r>
              <a:rPr lang="en-US" baseline="0" dirty="0" smtClean="0"/>
              <a:t> leak as a result of saving substrings from web calls. Substring actually references the original string, or in practical terms the resulting HTML from each website is kept in active memory until a large-enough allocation fires OOME. </a:t>
            </a:r>
          </a:p>
          <a:p>
            <a:r>
              <a:rPr lang="en-US" baseline="0" dirty="0" smtClean="0"/>
              <a:t>GC isn’t </a:t>
            </a:r>
            <a:r>
              <a:rPr lang="en-US" baseline="0" dirty="0" smtClean="0"/>
              <a:t>immediately overwhelmed </a:t>
            </a:r>
            <a:r>
              <a:rPr lang="en-US" baseline="0" dirty="0" smtClean="0"/>
              <a:t>because it mostly has large, long-lived objects, so once memory is </a:t>
            </a:r>
            <a:r>
              <a:rPr lang="en-US" baseline="0" dirty="0" smtClean="0"/>
              <a:t>defragmented </a:t>
            </a:r>
            <a:r>
              <a:rPr lang="en-US" baseline="0" dirty="0" smtClean="0"/>
              <a:t>(a single FGC cycle) it just doesn’t have much it can do about the memory pressure.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Service process dead. OOME clearly marked in the logs.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Save</a:t>
            </a:r>
            <a:r>
              <a:rPr lang="en-US" baseline="0" dirty="0" smtClean="0"/>
              <a:t> logs aside; restart application to collect more information.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output and a pre-failure thread dump should be saved aside as a matter of good course, but are not useful in the analysis of this scenario. Either saving pre-failure heap dumps or turning on the -XX:+</a:t>
            </a:r>
            <a:r>
              <a:rPr lang="en-US" baseline="0" dirty="0" err="1" smtClean="0"/>
              <a:t>HeapDumpOnOutOfMemoryError</a:t>
            </a:r>
            <a:r>
              <a:rPr lang="en-US" baseline="0" dirty="0" smtClean="0"/>
              <a:t> JVM option is necessary to resolve this problem.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for legitimate scenario suggestions at this point, but cut it off very quickly as a good lesson in “not jumping ahead of our data.”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can help.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5-10</a:t>
            </a:r>
            <a:r>
              <a:rPr lang="en-US" baseline="0" dirty="0" smtClean="0"/>
              <a:t>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6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4102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7772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23285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8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2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6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05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10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587012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42529"/>
            <a:ext cx="7315200" cy="453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nuwin32.sourceforge.net/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mergabel.com/" TargetMode="Externa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989660" y="2492471"/>
            <a:ext cx="7772400" cy="704850"/>
          </a:xfrm>
          <a:ln/>
        </p:spPr>
        <p:txBody>
          <a:bodyPr/>
          <a:lstStyle/>
          <a:p>
            <a:r>
              <a:rPr lang="en-US" sz="6000" dirty="0" smtClean="0">
                <a:solidFill>
                  <a:srgbClr val="262626"/>
                </a:solidFill>
              </a:rPr>
              <a:t>Thank you</a:t>
            </a:r>
            <a:endParaRPr lang="en-US" sz="6000" dirty="0">
              <a:solidFill>
                <a:srgbClr val="262626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03874" y="3414320"/>
            <a:ext cx="6400800" cy="1752600"/>
          </a:xfrm>
          <a:ln/>
        </p:spPr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our sponsors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63228"/>
            <a:ext cx="3161109" cy="84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72" y="223242"/>
            <a:ext cx="239650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7" y="5223867"/>
            <a:ext cx="3911203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01" y="5295305"/>
            <a:ext cx="2415480" cy="186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1102817"/>
            <a:ext cx="1991320" cy="199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1491258"/>
            <a:ext cx="164306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022824"/>
            <a:ext cx="2339578" cy="37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96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218305" y="1443448"/>
            <a:ext cx="8752043" cy="552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Minimalistic tool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Against a running process:</a:t>
            </a:r>
            <a:b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jstack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&lt;</a:t>
            </a: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pid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Outputs to </a:t>
            </a:r>
            <a:r>
              <a:rPr lang="en-US" sz="44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stdout</a:t>
            </a:r>
            <a:endParaRPr lang="en-US" sz="4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Identifies deadlocks</a:t>
            </a:r>
          </a:p>
        </p:txBody>
      </p:sp>
    </p:spTree>
    <p:extLst>
      <p:ext uri="{BB962C8B-B14F-4D97-AF65-F5344CB8AC3E}">
        <p14:creationId xmlns:p14="http://schemas.microsoft.com/office/powerpoint/2010/main" val="144844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Heap-dump from a </a:t>
            </a:r>
            <a:r>
              <a:rPr lang="en-US" u="sng" dirty="0" smtClean="0"/>
              <a:t>running process</a:t>
            </a:r>
          </a:p>
          <a:p>
            <a:pPr lvl="1"/>
            <a:r>
              <a:rPr lang="en-US" dirty="0" smtClean="0"/>
              <a:t>Lengthy process</a:t>
            </a:r>
          </a:p>
          <a:p>
            <a:pPr lvl="1"/>
            <a:r>
              <a:rPr lang="en-US" dirty="0" smtClean="0"/>
              <a:t>Freezes VM</a:t>
            </a:r>
          </a:p>
          <a:p>
            <a:r>
              <a:rPr lang="en-US" dirty="0" smtClean="0"/>
              <a:t>Some extras</a:t>
            </a:r>
          </a:p>
          <a:p>
            <a:r>
              <a:rPr lang="en-US" dirty="0" smtClean="0"/>
              <a:t>Command:</a:t>
            </a:r>
            <a:br>
              <a:rPr lang="en-US" dirty="0" smtClean="0"/>
            </a:br>
            <a:r>
              <a:rPr lang="en-US" dirty="0" err="1" smtClean="0"/>
              <a:t>jmap</a:t>
            </a:r>
            <a:r>
              <a:rPr lang="en-US" dirty="0" smtClean="0"/>
              <a:t> –</a:t>
            </a:r>
            <a:r>
              <a:rPr lang="en-US" dirty="0" err="1" smtClean="0"/>
              <a:t>dump:format</a:t>
            </a:r>
            <a:r>
              <a:rPr lang="en-US" dirty="0" smtClean="0"/>
              <a:t>=</a:t>
            </a:r>
            <a:r>
              <a:rPr lang="en-US" dirty="0" err="1" smtClean="0"/>
              <a:t>b,file</a:t>
            </a:r>
            <a:r>
              <a:rPr lang="en-US" dirty="0" smtClean="0"/>
              <a:t>=&lt;output&gt;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64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JVM metrics: </a:t>
            </a:r>
            <a:r>
              <a:rPr lang="en-US" dirty="0" err="1" smtClean="0"/>
              <a:t>classloader</a:t>
            </a:r>
            <a:r>
              <a:rPr lang="en-US" dirty="0" smtClean="0"/>
              <a:t>, JIT, GC</a:t>
            </a:r>
          </a:p>
          <a:p>
            <a:r>
              <a:rPr lang="en-US" dirty="0" smtClean="0"/>
              <a:t>Tracking over time</a:t>
            </a:r>
          </a:p>
          <a:p>
            <a:r>
              <a:rPr lang="en-US" dirty="0" smtClean="0"/>
              <a:t>Console-based</a:t>
            </a:r>
          </a:p>
          <a:p>
            <a:r>
              <a:rPr lang="en-US" i="1" dirty="0" err="1" smtClean="0"/>
              <a:t>jstat</a:t>
            </a:r>
            <a:r>
              <a:rPr lang="en-US" i="1" dirty="0" smtClean="0"/>
              <a:t> –</a:t>
            </a:r>
            <a:r>
              <a:rPr lang="en-US" i="1" dirty="0" err="1" smtClean="0"/>
              <a:t>gcutil</a:t>
            </a:r>
            <a:r>
              <a:rPr lang="en-US" i="1" dirty="0" smtClean="0"/>
              <a:t> &lt;</a:t>
            </a:r>
            <a:r>
              <a:rPr lang="en-US" i="1" dirty="0" err="1" smtClean="0"/>
              <a:t>pid</a:t>
            </a:r>
            <a:r>
              <a:rPr lang="en-US" i="1" dirty="0" smtClean="0"/>
              <a:t>&gt; 5s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635" t="26871" r="52477" b="55299"/>
          <a:stretch/>
        </p:blipFill>
        <p:spPr>
          <a:xfrm>
            <a:off x="456457" y="4318000"/>
            <a:ext cx="8228013" cy="2159000"/>
          </a:xfrm>
        </p:spPr>
      </p:pic>
    </p:spTree>
    <p:extLst>
      <p:ext uri="{BB962C8B-B14F-4D97-AF65-F5344CB8AC3E}">
        <p14:creationId xmlns:p14="http://schemas.microsoft.com/office/powerpoint/2010/main" val="340793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JVM GC	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525" b="1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63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jvisualvm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Combines </a:t>
            </a:r>
            <a:r>
              <a:rPr lang="en-US" sz="2800" dirty="0" smtClean="0"/>
              <a:t>most of the above, with GUI</a:t>
            </a:r>
          </a:p>
          <a:p>
            <a:r>
              <a:rPr lang="en-US" sz="2800" dirty="0" smtClean="0"/>
              <a:t>Remote via X11 forwarding (dreadful!</a:t>
            </a:r>
            <a:r>
              <a:rPr lang="en-US" sz="2800" dirty="0" smtClean="0"/>
              <a:t>)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80" y="2990132"/>
            <a:ext cx="5857651" cy="3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 we dance?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50" r="10713"/>
          <a:stretch/>
        </p:blipFill>
        <p:spPr>
          <a:xfrm>
            <a:off x="5857652" y="2023551"/>
            <a:ext cx="289450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 smtClean="0"/>
              <a:t>call in the middle of the night</a:t>
            </a:r>
          </a:p>
          <a:p>
            <a:pPr lvl="1"/>
            <a:r>
              <a:rPr lang="en-US" dirty="0" smtClean="0"/>
              <a:t>“The </a:t>
            </a:r>
            <a:r>
              <a:rPr lang="en-US" dirty="0" smtClean="0"/>
              <a:t>application is stuck!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do you do?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12588"/>
            <a:ext cx="4445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Looks familiar?</a:t>
            </a:r>
          </a:p>
          <a:p>
            <a:pPr lvl="1"/>
            <a:r>
              <a:rPr lang="en-US" dirty="0" smtClean="0"/>
              <a:t>“The application is crawling to a halt!”</a:t>
            </a:r>
          </a:p>
          <a:p>
            <a:pPr lvl="1"/>
            <a:r>
              <a:rPr lang="en-US" dirty="0" smtClean="0"/>
              <a:t>“So restart it.”</a:t>
            </a:r>
          </a:p>
          <a:p>
            <a:pPr lvl="1"/>
            <a:r>
              <a:rPr lang="en-US" dirty="0" smtClean="0"/>
              <a:t>“OK, it’s good now.”</a:t>
            </a:r>
          </a:p>
          <a:p>
            <a:pPr lvl="1"/>
            <a:endParaRPr lang="en-US" dirty="0"/>
          </a:p>
          <a:p>
            <a:r>
              <a:rPr lang="en-US" dirty="0" smtClean="0"/>
              <a:t>This is a lie.</a:t>
            </a:r>
          </a:p>
          <a:p>
            <a:pPr lvl="1"/>
            <a:r>
              <a:rPr lang="en-US" dirty="0" smtClean="0"/>
              <a:t>You </a:t>
            </a:r>
            <a:r>
              <a:rPr lang="en-US" i="1" dirty="0" smtClean="0"/>
              <a:t>will</a:t>
            </a:r>
            <a:r>
              <a:rPr lang="en-US" dirty="0" smtClean="0"/>
              <a:t> get another call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8538" r="18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369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tier support engineer (maybe you?) calls:</a:t>
            </a:r>
          </a:p>
          <a:p>
            <a:pPr lvl="1"/>
            <a:r>
              <a:rPr lang="en-US" dirty="0" smtClean="0"/>
              <a:t>“I get </a:t>
            </a:r>
            <a:r>
              <a:rPr lang="en-US" dirty="0" err="1" smtClean="0"/>
              <a:t>OutOfMemoryExceptions</a:t>
            </a:r>
            <a:r>
              <a:rPr lang="en-US" dirty="0" smtClean="0"/>
              <a:t> on this service.”</a:t>
            </a:r>
          </a:p>
          <a:p>
            <a:pPr lvl="1"/>
            <a:r>
              <a:rPr lang="en-US" dirty="0" smtClean="0"/>
              <a:t>“Restart it.”</a:t>
            </a:r>
          </a:p>
          <a:p>
            <a:pPr lvl="1"/>
            <a:r>
              <a:rPr lang="en-US" dirty="0" smtClean="0"/>
              <a:t>“Already have. Happened again.”</a:t>
            </a:r>
          </a:p>
          <a:p>
            <a:pPr lvl="1"/>
            <a:r>
              <a:rPr lang="en-US" dirty="0" smtClean="0"/>
              <a:t>“Well, shit.</a:t>
            </a:r>
            <a:r>
              <a:rPr 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480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TIME!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“Enjoy </a:t>
            </a:r>
            <a:r>
              <a:rPr lang="en-US" dirty="0" err="1" smtClean="0"/>
              <a:t>jojo</a:t>
            </a:r>
            <a:r>
              <a:rPr lang="en-US" dirty="0" smtClean="0"/>
              <a:t>” clipart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0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4705350"/>
            <a:ext cx="7772400" cy="704850"/>
          </a:xfrm>
        </p:spPr>
        <p:txBody>
          <a:bodyPr/>
          <a:lstStyle/>
          <a:p>
            <a:r>
              <a:rPr lang="en-US" sz="54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 Production Debugging 101</a:t>
            </a:r>
            <a:endParaRPr lang="en-US" sz="5400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Reversim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Summit 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Lab, February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2013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80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 </a:t>
            </a: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further ado…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313" y="552229"/>
            <a:ext cx="52966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6">
                    <a:lumMod val="50000"/>
                  </a:schemeClr>
                </a:solidFill>
              </a:rPr>
              <a:t>Appropriate clipart goes here</a:t>
            </a:r>
            <a:endParaRPr lang="en-US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3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93269" y="1747546"/>
            <a:ext cx="8686800" cy="43786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</a:t>
            </a:r>
            <a:r>
              <a:rPr lang="en-US" dirty="0" err="1" smtClean="0"/>
              <a:t>toolchain</a:t>
            </a:r>
            <a:r>
              <a:rPr lang="en-US" dirty="0" smtClean="0"/>
              <a:t> is your friend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/>
              <a:t>b</a:t>
            </a:r>
            <a:r>
              <a:rPr lang="en-US" sz="3600" dirty="0" smtClean="0"/>
              <a:t>ash, </a:t>
            </a:r>
            <a:r>
              <a:rPr lang="en-US" sz="3600" dirty="0" err="1" smtClean="0"/>
              <a:t>ps</a:t>
            </a:r>
            <a:r>
              <a:rPr lang="en-US" sz="3600" dirty="0" smtClean="0"/>
              <a:t>, </a:t>
            </a:r>
            <a:r>
              <a:rPr lang="en-US" sz="3600" dirty="0" err="1" smtClean="0"/>
              <a:t>grep</a:t>
            </a:r>
            <a:r>
              <a:rPr lang="en-US" sz="3600" dirty="0" smtClean="0"/>
              <a:t>, less, </a:t>
            </a:r>
            <a:r>
              <a:rPr lang="en-US" sz="3600" dirty="0" err="1" smtClean="0"/>
              <a:t>awk</a:t>
            </a:r>
            <a:endParaRPr lang="en-US" sz="3600" dirty="0"/>
          </a:p>
          <a:p>
            <a:pPr lvl="1"/>
            <a:r>
              <a:rPr lang="en-US" sz="3200" dirty="0" smtClean="0"/>
              <a:t>‘</a:t>
            </a:r>
            <a:r>
              <a:rPr lang="en-US" sz="3200" dirty="0" err="1" smtClean="0"/>
              <a:t>nuff</a:t>
            </a:r>
            <a:r>
              <a:rPr lang="en-US" sz="3200" dirty="0" smtClean="0"/>
              <a:t> said</a:t>
            </a:r>
          </a:p>
          <a:p>
            <a:pPr lvl="1"/>
            <a:endParaRPr lang="en-US" sz="3200" dirty="0" smtClean="0"/>
          </a:p>
          <a:p>
            <a:r>
              <a:rPr lang="en-US" sz="3600" dirty="0" smtClean="0"/>
              <a:t>… or: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http://gnuwin32.sourceforge.net/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38" y="2132607"/>
            <a:ext cx="928536" cy="8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insert MAT screenshot</a:t>
            </a:r>
          </a:p>
          <a:p>
            <a:r>
              <a:rPr lang="en-US" dirty="0" smtClean="0"/>
              <a:t>5-minute </a:t>
            </a:r>
            <a:r>
              <a:rPr lang="en-US" dirty="0" err="1" smtClean="0"/>
              <a:t>overview+demo</a:t>
            </a:r>
            <a:r>
              <a:rPr lang="en-US" dirty="0" smtClean="0"/>
              <a:t> of MAT</a:t>
            </a:r>
          </a:p>
          <a:p>
            <a:pPr lvl="1"/>
            <a:r>
              <a:rPr lang="en-US" dirty="0" smtClean="0"/>
              <a:t>Leak detection report</a:t>
            </a:r>
          </a:p>
          <a:p>
            <a:pPr lvl="1"/>
            <a:r>
              <a:rPr lang="en-US" dirty="0" smtClean="0"/>
              <a:t>Object traversal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5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Time!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“</a:t>
            </a:r>
            <a:r>
              <a:rPr lang="en-US" dirty="0" err="1" smtClean="0"/>
              <a:t>rock’n’roll</a:t>
            </a:r>
            <a:r>
              <a:rPr lang="en-US" dirty="0" smtClean="0"/>
              <a:t>” shot comes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8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GC metrics – no useful data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Thread dump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java.util.Regex</a:t>
            </a:r>
            <a:r>
              <a:rPr lang="en-US" dirty="0" smtClean="0">
                <a:solidFill>
                  <a:srgbClr val="FF0000"/>
                </a:solidFill>
              </a:rPr>
              <a:t> * gazillion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 the problem is implies…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ym typeface="Wingdings"/>
              </a:rPr>
              <a:t> what the problem is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2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GC metrics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Frequent, long GCs (GC, FGC, FGCT)</a:t>
            </a:r>
          </a:p>
          <a:p>
            <a:pPr lvl="1"/>
            <a:r>
              <a:rPr lang="en-US" dirty="0" smtClean="0"/>
              <a:t>Thread dump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HashMap.resize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Rapid </a:t>
            </a:r>
            <a:r>
              <a:rPr lang="en-US" dirty="0" err="1" smtClean="0"/>
              <a:t>HashMap</a:t>
            </a:r>
            <a:r>
              <a:rPr lang="en-US" dirty="0" smtClean="0"/>
              <a:t> insertions </a:t>
            </a:r>
          </a:p>
          <a:p>
            <a:pPr lvl="1"/>
            <a:r>
              <a:rPr lang="en-US" dirty="0" smtClean="0"/>
              <a:t>No capacity planning</a:t>
            </a:r>
          </a:p>
          <a:p>
            <a:pPr lvl="1"/>
            <a:r>
              <a:rPr lang="en-US" dirty="0" err="1" smtClean="0"/>
              <a:t>Recipty</a:t>
            </a:r>
            <a:r>
              <a:rPr lang="en-US" dirty="0" smtClean="0"/>
              <a:t> for disaster</a:t>
            </a:r>
          </a:p>
        </p:txBody>
      </p:sp>
    </p:spTree>
    <p:extLst>
      <p:ext uri="{BB962C8B-B14F-4D97-AF65-F5344CB8AC3E}">
        <p14:creationId xmlns:p14="http://schemas.microsoft.com/office/powerpoint/2010/main" val="153089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low utilization</a:t>
            </a:r>
          </a:p>
          <a:p>
            <a:pPr lvl="1"/>
            <a:r>
              <a:rPr lang="en-US" dirty="0" smtClean="0"/>
              <a:t>Thread dump – no useful data</a:t>
            </a:r>
          </a:p>
          <a:p>
            <a:pPr lvl="1"/>
            <a:r>
              <a:rPr lang="en-US" dirty="0" smtClean="0"/>
              <a:t>GC metrics – high heap utilization, low GC pressure</a:t>
            </a:r>
          </a:p>
          <a:p>
            <a:pPr lvl="1"/>
            <a:r>
              <a:rPr lang="en-US" dirty="0" smtClean="0"/>
              <a:t>Heap dump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Predictably high number of strings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are abnormally large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contain entire HTML subset!</a:t>
            </a:r>
          </a:p>
          <a:p>
            <a:endParaRPr lang="en-US" dirty="0" smtClean="0"/>
          </a:p>
          <a:p>
            <a:r>
              <a:rPr lang="en-US" dirty="0" smtClean="0"/>
              <a:t>Substring/regex can be dangerous!</a:t>
            </a:r>
          </a:p>
        </p:txBody>
      </p:sp>
    </p:spTree>
    <p:extLst>
      <p:ext uri="{BB962C8B-B14F-4D97-AF65-F5344CB8AC3E}">
        <p14:creationId xmlns:p14="http://schemas.microsoft.com/office/powerpoint/2010/main" val="391510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47971" y="3970376"/>
            <a:ext cx="7772400" cy="1362075"/>
          </a:xfrm>
        </p:spPr>
        <p:txBody>
          <a:bodyPr/>
          <a:lstStyle/>
          <a:p>
            <a:r>
              <a:rPr lang="en-US" dirty="0" smtClean="0"/>
              <a:t>Afterword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47971" y="2470189"/>
            <a:ext cx="7772400" cy="1500187"/>
          </a:xfrm>
        </p:spPr>
        <p:txBody>
          <a:bodyPr/>
          <a:lstStyle/>
          <a:p>
            <a:r>
              <a:rPr lang="en-US" dirty="0" smtClean="0"/>
              <a:t>Headache? Take two of these!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883074"/>
            <a:ext cx="3923255" cy="21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Adieu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 for attending!</a:t>
            </a:r>
          </a:p>
          <a:p>
            <a:endParaRPr lang="en-US" dirty="0" smtClean="0"/>
          </a:p>
          <a:p>
            <a:r>
              <a:rPr lang="en-US" dirty="0" smtClean="0"/>
              <a:t>Presentation and demos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smtClean="0"/>
              <a:t>http://</a:t>
            </a:r>
            <a:r>
              <a:rPr lang="en-US" dirty="0" err="1" smtClean="0"/>
              <a:t>git.io</a:t>
            </a:r>
            <a:r>
              <a:rPr lang="en-US" dirty="0" smtClean="0"/>
              <a:t>/7LK4fw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Tomer Gabel</a:t>
            </a:r>
          </a:p>
          <a:p>
            <a:pPr lvl="1"/>
            <a:r>
              <a:rPr lang="en-US" dirty="0" err="1" smtClean="0"/>
              <a:t>tomer@tomergabel.com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http://www.tomergabel.com/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tomerg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02" y="3617327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761" b="7703"/>
          <a:stretch/>
        </p:blipFill>
        <p:spPr>
          <a:xfrm>
            <a:off x="722313" y="2129738"/>
            <a:ext cx="3090094" cy="419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5346" y="2958411"/>
            <a:ext cx="4542720" cy="1362075"/>
          </a:xfrm>
        </p:spPr>
        <p:txBody>
          <a:bodyPr/>
          <a:lstStyle/>
          <a:p>
            <a:pPr algn="r"/>
            <a:r>
              <a:rPr lang="en-US" sz="4400" dirty="0" smtClean="0"/>
              <a:t>Production Debugging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 </a:t>
            </a:r>
            <a:r>
              <a:rPr lang="en-US" sz="4400" dirty="0" smtClean="0"/>
              <a:t>Forensics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205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Requirements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521932"/>
              </p:ext>
            </p:extLst>
          </p:nvPr>
        </p:nvGraphicFramePr>
        <p:xfrm>
          <a:off x="415069" y="2262023"/>
          <a:ext cx="8436204" cy="4270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2068"/>
                <a:gridCol w="2812068"/>
                <a:gridCol w="2812068"/>
              </a:tblGrid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Requirements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Prod.</a:t>
                      </a:r>
                      <a:r>
                        <a:rPr lang="en-US" sz="2800" baseline="0" dirty="0" smtClean="0"/>
                        <a:t> Debugging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Forensics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Timeframe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Severely limited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Hours,</a:t>
                      </a:r>
                      <a:r>
                        <a:rPr lang="en-US" sz="2800" baseline="0" dirty="0" smtClean="0"/>
                        <a:t> days, weeks…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Chain of Custody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Meaningless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Documentation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Useful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91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84724"/>
              </p:ext>
            </p:extLst>
          </p:nvPr>
        </p:nvGraphicFramePr>
        <p:xfrm>
          <a:off x="494450" y="2242181"/>
          <a:ext cx="8336976" cy="402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488"/>
                <a:gridCol w="4168488"/>
              </a:tblGrid>
              <a:tr h="100699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Production</a:t>
                      </a:r>
                      <a:r>
                        <a:rPr lang="en-US" sz="2400" baseline="0" dirty="0" smtClean="0"/>
                        <a:t> Debugging</a:t>
                      </a:r>
                      <a:endParaRPr lang="en-US" sz="2400" dirty="0"/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Forensics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1.</a:t>
                      </a:r>
                      <a:r>
                        <a:rPr lang="en-US" sz="2400" baseline="0" dirty="0" smtClean="0"/>
                        <a:t> Gather evidence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 Identify</a:t>
                      </a:r>
                      <a:r>
                        <a:rPr lang="en-US" sz="2400" baseline="0" dirty="0" smtClean="0"/>
                        <a:t> crime in progress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2. Restore</a:t>
                      </a:r>
                      <a:r>
                        <a:rPr lang="en-US" sz="2400" baseline="0" dirty="0" smtClean="0"/>
                        <a:t> functionality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 Gather</a:t>
                      </a:r>
                      <a:r>
                        <a:rPr lang="en-US" sz="2400" baseline="0" dirty="0" smtClean="0"/>
                        <a:t> evidence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 Figure out what happened</a:t>
                      </a:r>
                    </a:p>
                  </a:txBody>
                  <a:tcPr marL="81280" marR="812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Forensic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482498"/>
              </p:ext>
            </p:extLst>
          </p:nvPr>
        </p:nvGraphicFramePr>
        <p:xfrm>
          <a:off x="990600" y="2606675"/>
          <a:ext cx="7315200" cy="387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6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</a:t>
            </a: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339" b="44275"/>
          <a:stretch/>
        </p:blipFill>
        <p:spPr>
          <a:xfrm>
            <a:off x="0" y="1746896"/>
            <a:ext cx="9144000" cy="3455461"/>
          </a:xfrm>
          <a:prstGeom prst="rect">
            <a:avLst/>
          </a:prstGeom>
          <a:effectLst>
            <a:reflection stA="39000" endPos="32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362075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What shall we collect?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559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points for 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dump</a:t>
            </a:r>
          </a:p>
          <a:p>
            <a:r>
              <a:rPr lang="en-US" dirty="0" smtClean="0"/>
              <a:t>Heap dump</a:t>
            </a:r>
          </a:p>
          <a:p>
            <a:r>
              <a:rPr lang="en-US" dirty="0" smtClean="0"/>
              <a:t>VM (especially GC) metrics</a:t>
            </a:r>
          </a:p>
          <a:p>
            <a:r>
              <a:rPr lang="en-US" dirty="0" smtClean="0"/>
              <a:t>System metrics</a:t>
            </a:r>
          </a:p>
          <a:p>
            <a:r>
              <a:rPr lang="en-US" strike="sngStrike" dirty="0" smtClean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2787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116DE4"/>
      </a:lt2>
      <a:accent1>
        <a:srgbClr val="235CAF"/>
      </a:accent1>
      <a:accent2>
        <a:srgbClr val="54A1EE"/>
      </a:accent2>
      <a:accent3>
        <a:srgbClr val="FFFFFF"/>
      </a:accent3>
      <a:accent4>
        <a:srgbClr val="404040"/>
      </a:accent4>
      <a:accent5>
        <a:srgbClr val="ACB5D4"/>
      </a:accent5>
      <a:accent6>
        <a:srgbClr val="4B91D8"/>
      </a:accent6>
      <a:hlink>
        <a:srgbClr val="1391EF"/>
      </a:hlink>
      <a:folHlink>
        <a:srgbClr val="DDDDDD"/>
      </a:folHlink>
    </a:clrScheme>
    <a:fontScheme name="powerpoint-template-24">
      <a:majorFont>
        <a:latin typeface="Microsoft Sans Serif"/>
        <a:ea typeface="ＭＳ Ｐゴシック"/>
        <a:cs typeface=""/>
      </a:majorFont>
      <a:minorFont>
        <a:latin typeface="Microsoft Sans Serif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microscope.pot</Template>
  <TotalTime>16758</TotalTime>
  <Words>1518</Words>
  <Application>Microsoft Macintosh PowerPoint</Application>
  <PresentationFormat>On-screen Show (4:3)</PresentationFormat>
  <Paragraphs>198</Paragraphs>
  <Slides>28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powerpoint-template-24</vt:lpstr>
      <vt:lpstr>Thank you</vt:lpstr>
      <vt:lpstr>Java Production Debugging 101</vt:lpstr>
      <vt:lpstr>Production Debugging   = Forensics</vt:lpstr>
      <vt:lpstr>Business Requirements</vt:lpstr>
      <vt:lpstr>Endgame</vt:lpstr>
      <vt:lpstr>Our Forensic Process</vt:lpstr>
      <vt:lpstr>Evidence toolchain</vt:lpstr>
      <vt:lpstr>What shall we collect?</vt:lpstr>
      <vt:lpstr>Our focus points for today</vt:lpstr>
      <vt:lpstr>jstack</vt:lpstr>
      <vt:lpstr>jmap</vt:lpstr>
      <vt:lpstr>jstat</vt:lpstr>
      <vt:lpstr>The JVM GC </vt:lpstr>
      <vt:lpstr>jvisualvm</vt:lpstr>
      <vt:lpstr>Shall we dance?</vt:lpstr>
      <vt:lpstr>Scenario 1</vt:lpstr>
      <vt:lpstr>Scenario 2</vt:lpstr>
      <vt:lpstr>Scenario 3</vt:lpstr>
      <vt:lpstr>BREAK TIME!</vt:lpstr>
      <vt:lpstr>Forensic Toolchain</vt:lpstr>
      <vt:lpstr>GNU toolchain is your friend</vt:lpstr>
      <vt:lpstr>MAT</vt:lpstr>
      <vt:lpstr>Resolution Time!</vt:lpstr>
      <vt:lpstr>Back to: Scenario 1</vt:lpstr>
      <vt:lpstr>Back to: Scenario 2</vt:lpstr>
      <vt:lpstr>Back to: Scenario 3</vt:lpstr>
      <vt:lpstr>Afterword</vt:lpstr>
      <vt:lpstr>Adieu</vt:lpstr>
    </vt:vector>
  </TitlesOfParts>
  <Company>newBrandAnalytics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Production Debugging 101</dc:title>
  <dc:creator>Tomer Gabel</dc:creator>
  <cp:lastModifiedBy>Tomer Gabel</cp:lastModifiedBy>
  <cp:revision>26</cp:revision>
  <dcterms:created xsi:type="dcterms:W3CDTF">2013-02-03T20:29:49Z</dcterms:created>
  <dcterms:modified xsi:type="dcterms:W3CDTF">2013-02-17T17:50:59Z</dcterms:modified>
</cp:coreProperties>
</file>